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60" r:id="rId3"/>
    <p:sldId id="257" r:id="rId4"/>
    <p:sldId id="256" r:id="rId5"/>
    <p:sldId id="263" r:id="rId6"/>
    <p:sldId id="273" r:id="rId7"/>
    <p:sldId id="258" r:id="rId8"/>
    <p:sldId id="268" r:id="rId9"/>
    <p:sldId id="269" r:id="rId10"/>
    <p:sldId id="270" r:id="rId11"/>
    <p:sldId id="259" r:id="rId12"/>
    <p:sldId id="271" r:id="rId13"/>
    <p:sldId id="272" r:id="rId14"/>
    <p:sldId id="266" r:id="rId15"/>
    <p:sldId id="262" r:id="rId16"/>
    <p:sldId id="264" r:id="rId17"/>
    <p:sldId id="265" r:id="rId18"/>
    <p:sldId id="267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8"/>
    <p:restoredTop sz="94595"/>
  </p:normalViewPr>
  <p:slideViewPr>
    <p:cSldViewPr snapToGrid="0" snapToObjects="1">
      <p:cViewPr varScale="1">
        <p:scale>
          <a:sx n="98" d="100"/>
          <a:sy n="98" d="100"/>
        </p:scale>
        <p:origin x="11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0360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15870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7896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9771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5306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856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296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052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901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2563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5595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5ED64-04E1-9A47-BDA8-40A431FF013C}" type="datetimeFigureOut">
              <a:rPr lang="es-ES_tradnl" smtClean="0"/>
              <a:t>9/3/25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15035-2832-BB41-81E2-7D97C51F724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185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rike.com/es/project-management-guide/herramientas-y-tecnicas-de-gestion-de-proyectos-agile/" TargetMode="External"/><Relationship Id="rId3" Type="http://schemas.openxmlformats.org/officeDocument/2006/relationships/hyperlink" Target="https://www.wrike.com/es/project-management-guide/metodologias-de-gestion-de-proyectos/" TargetMode="External"/><Relationship Id="rId7" Type="http://schemas.openxmlformats.org/officeDocument/2006/relationships/hyperlink" Target="https://www.wrike.com/es/project-management-guide/fundamentos-de-la-metodologia-agile/" TargetMode="External"/><Relationship Id="rId2" Type="http://schemas.openxmlformats.org/officeDocument/2006/relationships/hyperlink" Target="https://www.wrike.com/es/project-management-guide/fundamentos-de-la-gestion-de-proyectos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wrike.com/es/project-management-guide/consejos-para-el-trabajo-en-equipo/" TargetMode="External"/><Relationship Id="rId5" Type="http://schemas.openxmlformats.org/officeDocument/2006/relationships/hyperlink" Target="https://www.wrike.com/es/project-management-guide/software-de-gestion-de-proyectos/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s://www.wrike.com/es/project-management-guide/ciclo-de-vida-de-un-proyecto/" TargetMode="External"/><Relationship Id="rId9" Type="http://schemas.openxmlformats.org/officeDocument/2006/relationships/hyperlink" Target="https://www.wrike.com/es/project-management-guide/marcos-de-gestion-de-proyectos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oardmix.com/es/tips/scrum-board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oqups.com/es/templates/planning-and-ideation/project-management/kanban-board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C965F2F-6892-C141-8891-ED3FFD54DF3B}"/>
              </a:ext>
            </a:extLst>
          </p:cNvPr>
          <p:cNvSpPr txBox="1"/>
          <p:nvPr/>
        </p:nvSpPr>
        <p:spPr>
          <a:xfrm>
            <a:off x="729886" y="672737"/>
            <a:ext cx="705721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rgbClr val="FF0000"/>
                </a:solidFill>
              </a:rPr>
              <a:t>Todos los proyectos deben tener los siguientes componentes básicos:</a:t>
            </a:r>
          </a:p>
          <a:p>
            <a:endParaRPr lang="es-MX" dirty="0"/>
          </a:p>
          <a:p>
            <a:endParaRPr lang="es-MX" dirty="0"/>
          </a:p>
          <a:p>
            <a:r>
              <a:rPr lang="es-MX" sz="2400" dirty="0">
                <a:solidFill>
                  <a:schemeClr val="accent2">
                    <a:lumMod val="50000"/>
                  </a:schemeClr>
                </a:solidFill>
              </a:rPr>
              <a:t>Objetivo: </a:t>
            </a:r>
            <a:r>
              <a:rPr lang="es-MX" sz="2400" dirty="0"/>
              <a:t>¿Qué intentan lograr?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400" dirty="0"/>
          </a:p>
          <a:p>
            <a:r>
              <a:rPr lang="es-MX" sz="2400" dirty="0">
                <a:solidFill>
                  <a:schemeClr val="accent2">
                    <a:lumMod val="50000"/>
                  </a:schemeClr>
                </a:solidFill>
              </a:rPr>
              <a:t>Cronología</a:t>
            </a:r>
            <a:r>
              <a:rPr lang="es-MX" sz="2400" dirty="0"/>
              <a:t>: ¿Para cuándo se pretende lograrlo?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400" dirty="0"/>
          </a:p>
          <a:p>
            <a:r>
              <a:rPr lang="es-MX" sz="2400" dirty="0">
                <a:solidFill>
                  <a:schemeClr val="accent2">
                    <a:lumMod val="50000"/>
                  </a:schemeClr>
                </a:solidFill>
              </a:rPr>
              <a:t>Presupuesto: </a:t>
            </a:r>
            <a:r>
              <a:rPr lang="es-MX" sz="2400" dirty="0"/>
              <a:t>¿Cuánto costará lograrlo?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400" dirty="0"/>
          </a:p>
          <a:p>
            <a:r>
              <a:rPr lang="es-MX" sz="2400" dirty="0">
                <a:solidFill>
                  <a:schemeClr val="accent2">
                    <a:lumMod val="50000"/>
                  </a:schemeClr>
                </a:solidFill>
              </a:rPr>
              <a:t>Partes interesadas: </a:t>
            </a:r>
            <a:r>
              <a:rPr lang="es-MX" sz="2400" dirty="0"/>
              <a:t>¿Quiénes son los principales</a:t>
            </a:r>
            <a:br>
              <a:rPr lang="es-MX" sz="2400" dirty="0"/>
            </a:br>
            <a:r>
              <a:rPr lang="es-MX" sz="2400" dirty="0"/>
              <a:t>                                     actores interesados?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400" dirty="0"/>
          </a:p>
          <a:p>
            <a:r>
              <a:rPr lang="es-MX" sz="2400" dirty="0">
                <a:solidFill>
                  <a:schemeClr val="accent2">
                    <a:lumMod val="50000"/>
                  </a:schemeClr>
                </a:solidFill>
              </a:rPr>
              <a:t>Gestor: </a:t>
            </a:r>
            <a:r>
              <a:rPr lang="es-MX" sz="2400" dirty="0"/>
              <a:t>¿Quién se asegurará de que se haga todo</a:t>
            </a:r>
            <a:br>
              <a:rPr lang="es-MX" sz="2400" dirty="0"/>
            </a:br>
            <a:r>
              <a:rPr lang="es-MX" sz="2400" dirty="0"/>
              <a:t>                lo que se planea?</a:t>
            </a:r>
            <a:endParaRPr lang="es-MX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B19D13B-128D-DB40-B865-3B685985CFAC}"/>
              </a:ext>
            </a:extLst>
          </p:cNvPr>
          <p:cNvCxnSpPr/>
          <p:nvPr/>
        </p:nvCxnSpPr>
        <p:spPr>
          <a:xfrm>
            <a:off x="574766" y="1685109"/>
            <a:ext cx="7276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7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A492801-D0DE-F344-B3D6-E34FDDFDDC29}"/>
              </a:ext>
            </a:extLst>
          </p:cNvPr>
          <p:cNvSpPr txBox="1"/>
          <p:nvPr/>
        </p:nvSpPr>
        <p:spPr>
          <a:xfrm>
            <a:off x="535576" y="424608"/>
            <a:ext cx="7223761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b="0" i="0" dirty="0">
                <a:effectLst/>
                <a:latin typeface="TT_Norms_Pro"/>
              </a:rPr>
              <a:t>Las herramientas de </a:t>
            </a:r>
            <a:r>
              <a:rPr lang="es-MX" b="1" i="0" dirty="0">
                <a:solidFill>
                  <a:schemeClr val="accent1">
                    <a:lumMod val="75000"/>
                  </a:schemeClr>
                </a:solidFill>
                <a:effectLst/>
                <a:latin typeface="TT_Norms_Pro"/>
              </a:rPr>
              <a:t>gestión de proyectos </a:t>
            </a:r>
            <a:r>
              <a:rPr lang="es-MX" b="0" i="0" dirty="0">
                <a:effectLst/>
                <a:latin typeface="TT_Norms_Pro"/>
              </a:rPr>
              <a:t>pueden variar, para ello, se usan habitualmente programas informáticos para planificar, ejecutar y gestionar sus proyectos </a:t>
            </a:r>
            <a:r>
              <a:rPr lang="es-MX" b="0" i="0" dirty="0">
                <a:solidFill>
                  <a:schemeClr val="accent2">
                    <a:lumMod val="50000"/>
                  </a:schemeClr>
                </a:solidFill>
                <a:effectLst/>
                <a:latin typeface="TT_Norms_Pro"/>
              </a:rPr>
              <a:t>en una ubicación virtual centralizada</a:t>
            </a:r>
            <a:r>
              <a:rPr lang="es-MX" b="0" i="0" dirty="0">
                <a:effectLst/>
                <a:latin typeface="TT_Norms_Pro"/>
              </a:rPr>
              <a:t>.</a:t>
            </a:r>
          </a:p>
          <a:p>
            <a:pPr algn="l"/>
            <a:endParaRPr lang="es-MX" b="0" i="0" dirty="0">
              <a:effectLst/>
              <a:latin typeface="TT_Norms_Pro"/>
            </a:endParaRPr>
          </a:p>
          <a:p>
            <a:pPr algn="l"/>
            <a:r>
              <a:rPr lang="es-MX" b="0" i="0" dirty="0">
                <a:effectLst/>
                <a:latin typeface="TT_Norms_Pro"/>
              </a:rPr>
              <a:t>El software de gestión de proyectos se puede utilizar para:</a:t>
            </a:r>
            <a:br>
              <a:rPr lang="es-MX" b="0" i="0" dirty="0">
                <a:effectLst/>
                <a:latin typeface="TT_Norms_Pro"/>
              </a:rPr>
            </a:br>
            <a:endParaRPr lang="es-MX" b="0" i="0" dirty="0">
              <a:effectLst/>
              <a:latin typeface="TT_Norms_Pro"/>
            </a:endParaRPr>
          </a:p>
          <a:p>
            <a:pPr lvl="2">
              <a:lnSpc>
                <a:spcPct val="150000"/>
              </a:lnSpc>
              <a:buFont typeface="+mj-lt"/>
              <a:buAutoNum type="arabicPeriod"/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 Planificar el proyecto</a:t>
            </a:r>
          </a:p>
          <a:p>
            <a:pPr lvl="2">
              <a:lnSpc>
                <a:spcPct val="150000"/>
              </a:lnSpc>
              <a:buFont typeface="+mj-lt"/>
              <a:buAutoNum type="arabicPeriod"/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 Programar el proyecto</a:t>
            </a:r>
          </a:p>
          <a:p>
            <a:pPr lvl="2">
              <a:lnSpc>
                <a:spcPct val="150000"/>
              </a:lnSpc>
              <a:buFont typeface="+mj-lt"/>
              <a:buAutoNum type="arabicPeriod"/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 Asignar recursos y planificar su capacidad</a:t>
            </a:r>
          </a:p>
          <a:p>
            <a:pPr lvl="2">
              <a:lnSpc>
                <a:spcPct val="150000"/>
              </a:lnSpc>
              <a:buFont typeface="+mj-lt"/>
              <a:buAutoNum type="arabicPeriod"/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 Presupuestar y dar seguimiento a los costos del proyecto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87ADD76-13C5-AE40-84EE-3596AE169C6E}"/>
              </a:ext>
            </a:extLst>
          </p:cNvPr>
          <p:cNvSpPr txBox="1"/>
          <p:nvPr/>
        </p:nvSpPr>
        <p:spPr>
          <a:xfrm>
            <a:off x="535576" y="3797967"/>
            <a:ext cx="8101013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50000"/>
              </a:lnSpc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5. Llevar a cabo la gestión de la calidad</a:t>
            </a:r>
          </a:p>
          <a:p>
            <a:pPr lvl="2">
              <a:lnSpc>
                <a:spcPct val="150000"/>
              </a:lnSpc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6. Almacenar información y la documentación del proyecto</a:t>
            </a:r>
          </a:p>
          <a:p>
            <a:pPr lvl="2">
              <a:lnSpc>
                <a:spcPct val="150000"/>
              </a:lnSpc>
            </a:pP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7. Elaborar y publicar los informes del proyecto </a:t>
            </a:r>
          </a:p>
          <a:p>
            <a:pPr lvl="2">
              <a:lnSpc>
                <a:spcPct val="150000"/>
              </a:lnSpc>
            </a:pPr>
            <a:r>
              <a:rPr lang="es-MX" dirty="0">
                <a:solidFill>
                  <a:srgbClr val="000000"/>
                </a:solidFill>
                <a:latin typeface="TT_Norms_Pro"/>
              </a:rPr>
              <a:t>8. </a:t>
            </a: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Dar seguimiento en tiempo real a las tareas del proyecto</a:t>
            </a:r>
          </a:p>
          <a:p>
            <a:pPr lvl="2">
              <a:lnSpc>
                <a:spcPct val="150000"/>
              </a:lnSpc>
            </a:pPr>
            <a:r>
              <a:rPr lang="es-MX" dirty="0">
                <a:solidFill>
                  <a:srgbClr val="000000"/>
                </a:solidFill>
                <a:latin typeface="TT_Norms_Pro"/>
              </a:rPr>
              <a:t>9. </a:t>
            </a:r>
            <a:r>
              <a:rPr lang="es-MX" b="0" i="0" dirty="0">
                <a:solidFill>
                  <a:srgbClr val="000000"/>
                </a:solidFill>
                <a:effectLst/>
                <a:latin typeface="TT_Norms_Pro"/>
              </a:rPr>
              <a:t>Hacer el análisis de tendencias y pronósticos</a:t>
            </a:r>
          </a:p>
        </p:txBody>
      </p:sp>
    </p:spTree>
    <p:extLst>
      <p:ext uri="{BB962C8B-B14F-4D97-AF65-F5344CB8AC3E}">
        <p14:creationId xmlns:p14="http://schemas.microsoft.com/office/powerpoint/2010/main" val="208928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6230DA-305D-3948-8512-5B245E037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1" y="2249273"/>
            <a:ext cx="7708425" cy="25246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18103EF-6E0D-394D-B544-AC5BBF9F4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160" y="3265073"/>
            <a:ext cx="3985210" cy="2001408"/>
          </a:xfrm>
          <a:prstGeom prst="rect">
            <a:avLst/>
          </a:prstGeom>
          <a:effectLst>
            <a:outerShdw blurRad="76200" dist="88900" dir="5400000" algn="t" rotWithShape="0">
              <a:schemeClr val="tx2">
                <a:lumMod val="50000"/>
                <a:alpha val="40000"/>
              </a:schemeClr>
            </a:outerShdw>
          </a:effec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EBB8340-720B-094B-8C62-4FC532326B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816925"/>
              </p:ext>
            </p:extLst>
          </p:nvPr>
        </p:nvGraphicFramePr>
        <p:xfrm>
          <a:off x="268677" y="681084"/>
          <a:ext cx="8306843" cy="1402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6061">
                  <a:extLst>
                    <a:ext uri="{9D8B030D-6E8A-4147-A177-3AD203B41FA5}">
                      <a16:colId xmlns:a16="http://schemas.microsoft.com/office/drawing/2014/main" val="920491804"/>
                    </a:ext>
                  </a:extLst>
                </a:gridCol>
                <a:gridCol w="3860462">
                  <a:extLst>
                    <a:ext uri="{9D8B030D-6E8A-4147-A177-3AD203B41FA5}">
                      <a16:colId xmlns:a16="http://schemas.microsoft.com/office/drawing/2014/main" val="815022784"/>
                    </a:ext>
                  </a:extLst>
                </a:gridCol>
                <a:gridCol w="3280320">
                  <a:extLst>
                    <a:ext uri="{9D8B030D-6E8A-4147-A177-3AD203B41FA5}">
                      <a16:colId xmlns:a16="http://schemas.microsoft.com/office/drawing/2014/main" val="1775407273"/>
                    </a:ext>
                  </a:extLst>
                </a:gridCol>
              </a:tblGrid>
              <a:tr h="233831">
                <a:tc>
                  <a:txBody>
                    <a:bodyPr/>
                    <a:lstStyle/>
                    <a:p>
                      <a:r>
                        <a:rPr lang="es-MX" sz="1400">
                          <a:effectLst/>
                        </a:rPr>
                        <a:t>Producto</a:t>
                      </a:r>
                      <a:endParaRPr lang="es-MX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400">
                          <a:effectLst/>
                        </a:rPr>
                        <a:t>Descripción </a:t>
                      </a:r>
                      <a:endParaRPr lang="es-MX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400">
                          <a:effectLst/>
                        </a:rPr>
                        <a:t>Uso</a:t>
                      </a:r>
                      <a:endParaRPr lang="es-MX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375902"/>
                  </a:ext>
                </a:extLst>
              </a:tr>
              <a:tr h="1169154"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Asana plataforma</a:t>
                      </a:r>
                      <a:endParaRPr lang="es-MX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Asana: software de gestión de proyectos para planificar y gestionar de manera más fácil y eficiente el trabajo. Seguimiento a tus objetivos, conecta recursos y da seguimiento a los proyectos en una sola plataforma.</a:t>
                      </a:r>
                      <a:endParaRPr lang="es-MX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400" dirty="0">
                          <a:effectLst/>
                        </a:rPr>
                        <a:t>Asana</a:t>
                      </a:r>
                      <a:r>
                        <a:rPr lang="es-MX" sz="1400" spc="30" dirty="0">
                          <a:effectLst/>
                        </a:rPr>
                        <a:t> es el software n.º 1 para la gestión de proyectos. </a:t>
                      </a:r>
                      <a:r>
                        <a:rPr lang="es-MX" sz="1400" spc="20" dirty="0">
                          <a:effectLst/>
                        </a:rPr>
                        <a:t>Para individuos y equipos pequeños que buscan gestionar sus tareas (sin costo). </a:t>
                      </a:r>
                      <a:endParaRPr lang="es-MX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7312257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4E04F93E-E732-FC43-82D4-C5B9A93E1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78" y="0"/>
            <a:ext cx="6008889" cy="84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30470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Relación de software para Gestión de proyectos</a:t>
            </a:r>
            <a:br>
              <a:rPr kumimoji="0" lang="en-US" altLang="es-MX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en-US" altLang="es-MX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Nota</a:t>
            </a:r>
            <a:r>
              <a:rPr kumimoji="0" lang="en-US" altLang="es-MX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:</a:t>
            </a:r>
            <a:r>
              <a:rPr kumimoji="0" lang="en-US" altLang="es-MX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s-MX" sz="1600" b="0" i="0" u="none" strike="noStrike" cap="none" normalizeH="0" baseline="0" dirty="0">
                <a:ln>
                  <a:noFill/>
                </a:ln>
                <a:solidFill>
                  <a:srgbClr val="151B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Platform G2 Ranks Asana #1 Leader in Project Management</a:t>
            </a:r>
            <a:endParaRPr kumimoji="0" lang="en-US" altLang="es-MX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01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1E98759-477D-3343-9ED0-CD59DF0690E9}"/>
              </a:ext>
            </a:extLst>
          </p:cNvPr>
          <p:cNvSpPr txBox="1"/>
          <p:nvPr/>
        </p:nvSpPr>
        <p:spPr>
          <a:xfrm>
            <a:off x="369025" y="521903"/>
            <a:ext cx="840595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Asana: </a:t>
            </a:r>
            <a:r>
              <a:rPr lang="es-MX" sz="2000" dirty="0">
                <a:effectLst/>
                <a:ea typeface="Times New Roman" panose="02020603050405020304" pitchFamily="18" charset="0"/>
              </a:rPr>
              <a:t>Plataforma de software de gestión de proyectos para</a:t>
            </a:r>
            <a:br>
              <a:rPr lang="es-MX" sz="2000" dirty="0">
                <a:effectLst/>
                <a:ea typeface="Times New Roman" panose="02020603050405020304" pitchFamily="18" charset="0"/>
              </a:rPr>
            </a:br>
            <a:r>
              <a:rPr lang="es-MX" sz="2000" dirty="0">
                <a:effectLst/>
                <a:ea typeface="Times New Roman" panose="02020603050405020304" pitchFamily="18" charset="0"/>
              </a:rPr>
              <a:t>planificar y gestionar (fácil y </a:t>
            </a:r>
            <a:r>
              <a:rPr lang="es-MX" sz="2000" dirty="0">
                <a:ea typeface="Times New Roman" panose="02020603050405020304" pitchFamily="18" charset="0"/>
              </a:rPr>
              <a:t>p</a:t>
            </a:r>
            <a:r>
              <a:rPr lang="es-MX" sz="2000" dirty="0">
                <a:effectLst/>
                <a:ea typeface="Times New Roman" panose="02020603050405020304" pitchFamily="18" charset="0"/>
              </a:rPr>
              <a:t>ráctica). </a:t>
            </a:r>
            <a:r>
              <a:rPr lang="es-MX" sz="2000" dirty="0">
                <a:ea typeface="Times New Roman" panose="02020603050405020304" pitchFamily="18" charset="0"/>
              </a:rPr>
              <a:t> </a:t>
            </a:r>
          </a:p>
          <a:p>
            <a:r>
              <a:rPr lang="es-MX" sz="2000" dirty="0">
                <a:effectLst/>
                <a:ea typeface="Times New Roman" panose="02020603050405020304" pitchFamily="18" charset="0"/>
              </a:rPr>
              <a:t>Seguimiento de actividades, recursos y proyectos en una sola plataforma.</a:t>
            </a:r>
            <a:r>
              <a:rPr lang="es-MX" sz="2000" dirty="0">
                <a:effectLst/>
              </a:rPr>
              <a:t> </a:t>
            </a:r>
            <a:endParaRPr lang="es-ES_tradnl" sz="2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3A9D43-0095-CA42-BE6E-AD8342842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1727"/>
            <a:ext cx="9144000" cy="45343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7733C2B-06DA-A14E-A455-57580B3EA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381" y="75334"/>
            <a:ext cx="1647669" cy="1086506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74806945-B65B-FE41-B0A6-B929F5160265}"/>
              </a:ext>
            </a:extLst>
          </p:cNvPr>
          <p:cNvSpPr/>
          <p:nvPr/>
        </p:nvSpPr>
        <p:spPr>
          <a:xfrm>
            <a:off x="509286" y="2476984"/>
            <a:ext cx="1226916" cy="84495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DDC4E15-4354-5244-99C3-E9941B7DABC5}"/>
              </a:ext>
            </a:extLst>
          </p:cNvPr>
          <p:cNvSpPr/>
          <p:nvPr/>
        </p:nvSpPr>
        <p:spPr>
          <a:xfrm>
            <a:off x="2860877" y="2563792"/>
            <a:ext cx="1226916" cy="84495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0B23C8D-F1D7-434E-83AC-08D82230ADE2}"/>
              </a:ext>
            </a:extLst>
          </p:cNvPr>
          <p:cNvSpPr/>
          <p:nvPr/>
        </p:nvSpPr>
        <p:spPr>
          <a:xfrm>
            <a:off x="4775522" y="2473124"/>
            <a:ext cx="1521106" cy="93562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Flecha arriba 14">
            <a:extLst>
              <a:ext uri="{FF2B5EF4-FFF2-40B4-BE49-F238E27FC236}">
                <a16:creationId xmlns:a16="http://schemas.microsoft.com/office/drawing/2014/main" id="{8198D4CD-C5F0-2B41-98F9-38A46B12A71B}"/>
              </a:ext>
            </a:extLst>
          </p:cNvPr>
          <p:cNvSpPr/>
          <p:nvPr/>
        </p:nvSpPr>
        <p:spPr>
          <a:xfrm rot="18696634">
            <a:off x="3162782" y="4496242"/>
            <a:ext cx="623103" cy="7523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Flecha arriba 15">
            <a:extLst>
              <a:ext uri="{FF2B5EF4-FFF2-40B4-BE49-F238E27FC236}">
                <a16:creationId xmlns:a16="http://schemas.microsoft.com/office/drawing/2014/main" id="{AD30B5AD-8843-0F4A-831B-62398A79DBDD}"/>
              </a:ext>
            </a:extLst>
          </p:cNvPr>
          <p:cNvSpPr/>
          <p:nvPr/>
        </p:nvSpPr>
        <p:spPr>
          <a:xfrm rot="18210857">
            <a:off x="5328714" y="4162421"/>
            <a:ext cx="544010" cy="64531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788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2EE8BEE-3621-B846-BF17-CF21890B1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950" y="618587"/>
            <a:ext cx="9144000" cy="51228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E984272-7C36-5746-AF72-9C4ED8F6B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381" y="75334"/>
            <a:ext cx="1647669" cy="108650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F5B-BDC2-DB48-A6A4-FA7E65889EB3}"/>
              </a:ext>
            </a:extLst>
          </p:cNvPr>
          <p:cNvSpPr txBox="1"/>
          <p:nvPr/>
        </p:nvSpPr>
        <p:spPr>
          <a:xfrm>
            <a:off x="706056" y="2164466"/>
            <a:ext cx="1478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Aportaciones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73BAA4-47F7-4C45-ACA0-9EF0D0A84C00}"/>
              </a:ext>
            </a:extLst>
          </p:cNvPr>
          <p:cNvSpPr txBox="1"/>
          <p:nvPr/>
        </p:nvSpPr>
        <p:spPr>
          <a:xfrm>
            <a:off x="3196542" y="2383327"/>
            <a:ext cx="2143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Avances de un grupo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D41DAE-E409-2846-A461-EAC06A7C72F4}"/>
              </a:ext>
            </a:extLst>
          </p:cNvPr>
          <p:cNvSpPr txBox="1"/>
          <p:nvPr/>
        </p:nvSpPr>
        <p:spPr>
          <a:xfrm>
            <a:off x="223777" y="4549722"/>
            <a:ext cx="2143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Avances de un grupo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A874A1A-6A35-814C-B4B0-959090695B31}"/>
              </a:ext>
            </a:extLst>
          </p:cNvPr>
          <p:cNvSpPr txBox="1"/>
          <p:nvPr/>
        </p:nvSpPr>
        <p:spPr>
          <a:xfrm>
            <a:off x="2591411" y="4180390"/>
            <a:ext cx="162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Reporte gráfico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D9E80EC-5014-C546-9DF6-AF77046E10C6}"/>
              </a:ext>
            </a:extLst>
          </p:cNvPr>
          <p:cNvSpPr txBox="1"/>
          <p:nvPr/>
        </p:nvSpPr>
        <p:spPr>
          <a:xfrm>
            <a:off x="5044584" y="4180390"/>
            <a:ext cx="219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Desempeño o avance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60A4348-5520-5D44-9496-61B8755C4D0C}"/>
              </a:ext>
            </a:extLst>
          </p:cNvPr>
          <p:cNvSpPr txBox="1"/>
          <p:nvPr/>
        </p:nvSpPr>
        <p:spPr>
          <a:xfrm>
            <a:off x="3545295" y="5792787"/>
            <a:ext cx="2998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Estadísticas, reportes, gráficos</a:t>
            </a:r>
          </a:p>
        </p:txBody>
      </p:sp>
    </p:spTree>
    <p:extLst>
      <p:ext uri="{BB962C8B-B14F-4D97-AF65-F5344CB8AC3E}">
        <p14:creationId xmlns:p14="http://schemas.microsoft.com/office/powerpoint/2010/main" val="71582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A8D353-6D90-CC4B-8434-85827BD0E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465"/>
          <a:stretch/>
        </p:blipFill>
        <p:spPr>
          <a:xfrm>
            <a:off x="0" y="725665"/>
            <a:ext cx="4346574" cy="540667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1472EC3-F7FF-0742-98AF-B97B0CA3F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681" y="182412"/>
            <a:ext cx="1647669" cy="108650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0C79E2E-4487-C141-8B15-FDA265444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574" y="1549397"/>
            <a:ext cx="4549643" cy="357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336134-F5A3-964E-8BCA-0A3FE45D2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85029"/>
            <a:ext cx="5971283" cy="368794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D58819E-2A62-9D4D-948C-985A90D5F54C}"/>
              </a:ext>
            </a:extLst>
          </p:cNvPr>
          <p:cNvSpPr txBox="1"/>
          <p:nvPr/>
        </p:nvSpPr>
        <p:spPr>
          <a:xfrm>
            <a:off x="248195" y="143608"/>
            <a:ext cx="52232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dirty="0">
                <a:solidFill>
                  <a:srgbClr val="C00000"/>
                </a:solidFill>
                <a:effectLst/>
                <a:latin typeface="Google Sans"/>
              </a:rPr>
              <a:t>Otro ejemplo de plataforma es Wrike</a:t>
            </a:r>
          </a:p>
          <a:p>
            <a:r>
              <a:rPr lang="es-MX" b="0" i="0" dirty="0">
                <a:solidFill>
                  <a:srgbClr val="001D35"/>
                </a:solidFill>
                <a:effectLst/>
                <a:latin typeface="Google Sans"/>
              </a:rPr>
              <a:t>Se trata de </a:t>
            </a:r>
            <a:r>
              <a:rPr lang="es-MX" dirty="0"/>
              <a:t>un software de gestión de proyectos que ayuda a organizar, colaborar y hacer un seguimiento del progreso de los proyectos</a:t>
            </a:r>
            <a:endParaRPr lang="es-ES_tradn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2BF09A2-B9AF-F44F-BF31-7D7CA4003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015" y="143608"/>
            <a:ext cx="2824789" cy="5649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1C7D068-D0AE-714A-9B67-FDC5B0E092A2}"/>
              </a:ext>
            </a:extLst>
          </p:cNvPr>
          <p:cNvSpPr txBox="1"/>
          <p:nvPr/>
        </p:nvSpPr>
        <p:spPr>
          <a:xfrm>
            <a:off x="657225" y="5514063"/>
            <a:ext cx="408817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Se crea la cuenta con un mínimo de datos</a:t>
            </a:r>
          </a:p>
        </p:txBody>
      </p:sp>
    </p:spTree>
    <p:extLst>
      <p:ext uri="{BB962C8B-B14F-4D97-AF65-F5344CB8AC3E}">
        <p14:creationId xmlns:p14="http://schemas.microsoft.com/office/powerpoint/2010/main" val="109042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72617F0-7D1C-2F4F-B939-DB0680F80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3239"/>
            <a:ext cx="9144000" cy="503152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E6A5717-AAFF-FF48-9D39-69C7DB314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015" y="143608"/>
            <a:ext cx="2824789" cy="56495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CD22CAF-36EC-1341-8E6E-4FE80A9A725D}"/>
              </a:ext>
            </a:extLst>
          </p:cNvPr>
          <p:cNvSpPr txBox="1"/>
          <p:nvPr/>
        </p:nvSpPr>
        <p:spPr>
          <a:xfrm>
            <a:off x="671512" y="5944760"/>
            <a:ext cx="442736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La información le va dando forma al proyecto</a:t>
            </a:r>
          </a:p>
        </p:txBody>
      </p:sp>
    </p:spTree>
    <p:extLst>
      <p:ext uri="{BB962C8B-B14F-4D97-AF65-F5344CB8AC3E}">
        <p14:creationId xmlns:p14="http://schemas.microsoft.com/office/powerpoint/2010/main" val="1644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98C6FA7-DDAC-D94C-95C1-BE4A1E66A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6468"/>
            <a:ext cx="9144000" cy="528506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4947FF3-099C-C744-8238-67E0B65A7B13}"/>
              </a:ext>
            </a:extLst>
          </p:cNvPr>
          <p:cNvSpPr txBox="1"/>
          <p:nvPr/>
        </p:nvSpPr>
        <p:spPr>
          <a:xfrm>
            <a:off x="671512" y="5944760"/>
            <a:ext cx="442736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La información le va dando forma al proyecto</a:t>
            </a:r>
          </a:p>
        </p:txBody>
      </p:sp>
    </p:spTree>
    <p:extLst>
      <p:ext uri="{BB962C8B-B14F-4D97-AF65-F5344CB8AC3E}">
        <p14:creationId xmlns:p14="http://schemas.microsoft.com/office/powerpoint/2010/main" val="4818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471C896-4D04-9E4A-B1F4-77CAF5A7E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ED1EF8E-3A91-154C-A9B3-CCA2AA8A13B1}"/>
              </a:ext>
            </a:extLst>
          </p:cNvPr>
          <p:cNvSpPr txBox="1"/>
          <p:nvPr/>
        </p:nvSpPr>
        <p:spPr>
          <a:xfrm>
            <a:off x="671512" y="5944760"/>
            <a:ext cx="657494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Las opciones son variadas y parten de la misma base de información</a:t>
            </a:r>
          </a:p>
        </p:txBody>
      </p:sp>
    </p:spTree>
    <p:extLst>
      <p:ext uri="{BB962C8B-B14F-4D97-AF65-F5344CB8AC3E}">
        <p14:creationId xmlns:p14="http://schemas.microsoft.com/office/powerpoint/2010/main" val="295618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D3382D-B418-3D4A-9D47-96CDE44FF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9" y="402397"/>
            <a:ext cx="4449259" cy="33928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8F6AB7-4CF0-684B-A085-E3D350C79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00" y="4558174"/>
            <a:ext cx="4449259" cy="147502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2A785DF-49CE-664C-850B-B6B6C07DD8ED}"/>
              </a:ext>
            </a:extLst>
          </p:cNvPr>
          <p:cNvSpPr txBox="1"/>
          <p:nvPr/>
        </p:nvSpPr>
        <p:spPr>
          <a:xfrm>
            <a:off x="4872446" y="539826"/>
            <a:ext cx="3670662" cy="5078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s-MX" b="1" i="0" dirty="0">
                <a:effectLst/>
                <a:latin typeface="TT_Norms_Pro"/>
              </a:rPr>
              <a:t>Recomendaciones:</a:t>
            </a:r>
          </a:p>
          <a:p>
            <a:pPr algn="l"/>
            <a:endParaRPr lang="es-MX" b="1" i="0" dirty="0">
              <a:effectLst/>
              <a:latin typeface="TT_Norms_Pro"/>
            </a:endParaRPr>
          </a:p>
          <a:p>
            <a:pPr algn="l"/>
            <a:r>
              <a:rPr lang="es-MX" dirty="0">
                <a:latin typeface="TT_Norms_Pro"/>
              </a:rPr>
              <a:t>Cuál? Waterfall, Scrum, Kanban, Wrike, Gantt, etc. </a:t>
            </a:r>
          </a:p>
          <a:p>
            <a:pPr algn="l"/>
            <a:endParaRPr lang="es-MX" b="0" i="0" dirty="0">
              <a:effectLst/>
              <a:latin typeface="TT_Norms_Pro"/>
            </a:endParaRPr>
          </a:p>
          <a:p>
            <a:pPr algn="l"/>
            <a:r>
              <a:rPr lang="es-MX" b="0" i="0" dirty="0">
                <a:effectLst/>
                <a:latin typeface="TT_Norms_Pro"/>
              </a:rPr>
              <a:t>1. Reunir al grupo y trabajar en equipo es esencial para definir los proyectos. </a:t>
            </a:r>
          </a:p>
          <a:p>
            <a:pPr algn="l"/>
            <a:endParaRPr lang="es-MX" dirty="0">
              <a:latin typeface="TT_Norms_Pro"/>
            </a:endParaRPr>
          </a:p>
          <a:p>
            <a:pPr algn="l"/>
            <a:r>
              <a:rPr lang="es-MX" b="0" i="0" dirty="0">
                <a:effectLst/>
                <a:latin typeface="TT_Norms_Pro"/>
              </a:rPr>
              <a:t>2. Sin las herramientas adecuadas no estarán optimizando su tiempo.</a:t>
            </a:r>
          </a:p>
          <a:p>
            <a:pPr algn="l"/>
            <a:endParaRPr lang="es-MX" b="0" i="0" dirty="0">
              <a:effectLst/>
              <a:latin typeface="TT_Norms_Pro"/>
            </a:endParaRPr>
          </a:p>
          <a:p>
            <a:pPr algn="l"/>
            <a:r>
              <a:rPr lang="es-MX" b="0" i="0" dirty="0">
                <a:effectLst/>
                <a:latin typeface="TT_Norms_Pro"/>
              </a:rPr>
              <a:t>3. El mantenimiento de hojas de cálculo, el estar al día, debe ser parte de la estrategia.</a:t>
            </a:r>
          </a:p>
          <a:p>
            <a:pPr algn="l"/>
            <a:endParaRPr lang="es-MX" dirty="0">
              <a:latin typeface="TT_Norms_Pro"/>
            </a:endParaRPr>
          </a:p>
          <a:p>
            <a:pPr algn="l"/>
            <a:r>
              <a:rPr lang="es-MX" b="0" i="0" dirty="0">
                <a:effectLst/>
                <a:latin typeface="TT_Norms_Pro"/>
              </a:rPr>
              <a:t>4. Utiliza herramientas de gestión de proyectos adecuadas para el trabajo.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275FA60-ACB2-2E4B-B3D8-18BFAC59C34E}"/>
              </a:ext>
            </a:extLst>
          </p:cNvPr>
          <p:cNvCxnSpPr/>
          <p:nvPr/>
        </p:nvCxnSpPr>
        <p:spPr>
          <a:xfrm>
            <a:off x="4545959" y="199390"/>
            <a:ext cx="26041" cy="5886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A5C5F57-AAE8-B24C-B360-83AA48734BB9}"/>
              </a:ext>
            </a:extLst>
          </p:cNvPr>
          <p:cNvSpPr txBox="1"/>
          <p:nvPr/>
        </p:nvSpPr>
        <p:spPr>
          <a:xfrm>
            <a:off x="1484116" y="558952"/>
            <a:ext cx="276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chemeClr val="accent4">
                    <a:lumMod val="75000"/>
                  </a:schemeClr>
                </a:solidFill>
              </a:rPr>
              <a:t>Comunicación con el grupo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A48335-3EDE-5B43-8C05-D629E831A641}"/>
              </a:ext>
            </a:extLst>
          </p:cNvPr>
          <p:cNvSpPr txBox="1"/>
          <p:nvPr/>
        </p:nvSpPr>
        <p:spPr>
          <a:xfrm>
            <a:off x="914589" y="4188842"/>
            <a:ext cx="313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chemeClr val="accent4">
                    <a:lumMod val="75000"/>
                  </a:schemeClr>
                </a:solidFill>
              </a:rPr>
              <a:t>Seguimiento a la comunicación</a:t>
            </a:r>
          </a:p>
        </p:txBody>
      </p:sp>
    </p:spTree>
    <p:extLst>
      <p:ext uri="{BB962C8B-B14F-4D97-AF65-F5344CB8AC3E}">
        <p14:creationId xmlns:p14="http://schemas.microsoft.com/office/powerpoint/2010/main" val="257098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849672-A8EE-184F-82B7-7A78994F8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763"/>
            <a:ext cx="9144000" cy="509847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734D326-319B-C54F-AFD8-4FD8E5D62680}"/>
              </a:ext>
            </a:extLst>
          </p:cNvPr>
          <p:cNvSpPr txBox="1"/>
          <p:nvPr/>
        </p:nvSpPr>
        <p:spPr>
          <a:xfrm>
            <a:off x="671512" y="5944760"/>
            <a:ext cx="603351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Las invitaciones a los miembros del equipo: a través del correo</a:t>
            </a:r>
          </a:p>
        </p:txBody>
      </p:sp>
    </p:spTree>
    <p:extLst>
      <p:ext uri="{BB962C8B-B14F-4D97-AF65-F5344CB8AC3E}">
        <p14:creationId xmlns:p14="http://schemas.microsoft.com/office/powerpoint/2010/main" val="326532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1F3F31-321D-3248-B1E1-844D8BFA6B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63"/>
          <a:stretch/>
        </p:blipFill>
        <p:spPr>
          <a:xfrm>
            <a:off x="127464" y="615950"/>
            <a:ext cx="8889071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31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2A06524-C68C-674D-B71F-88646A52DCF2}"/>
              </a:ext>
            </a:extLst>
          </p:cNvPr>
          <p:cNvSpPr txBox="1"/>
          <p:nvPr/>
        </p:nvSpPr>
        <p:spPr>
          <a:xfrm>
            <a:off x="718458" y="479891"/>
            <a:ext cx="7445828" cy="5898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s-MX" sz="2400" b="0" i="0" u="none" strike="noStrike" dirty="0">
                <a:solidFill>
                  <a:srgbClr val="2B3857"/>
                </a:solidFill>
                <a:effectLst/>
                <a:latin typeface="TT_Norms_Pro"/>
                <a:hlinkClick r:id="rId2"/>
              </a:rPr>
              <a:t>1. Fundamentos de la gestión de proyectos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2B3857"/>
                </a:solidFill>
                <a:effectLst/>
                <a:latin typeface="TT_Norms_Pro"/>
                <a:hlinkClick r:id="rId3"/>
              </a:rPr>
              <a:t>2. Metodologías de gestión de proyectos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2B3857"/>
                </a:solidFill>
                <a:effectLst/>
                <a:latin typeface="TT_Norms_Pro"/>
                <a:hlinkClick r:id="rId4"/>
              </a:rPr>
              <a:t>3. Ciclo de vida de un proyecto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007860"/>
                </a:solidFill>
                <a:effectLst/>
                <a:latin typeface="TT_Norms_Pro"/>
                <a:hlinkClick r:id="rId5"/>
              </a:rPr>
              <a:t>4. Software de gestión de proyectos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2B3857"/>
                </a:solidFill>
                <a:effectLst/>
                <a:latin typeface="TT_Norms_Pro"/>
                <a:hlinkClick r:id="rId6"/>
              </a:rPr>
              <a:t>5. Consejos para el trabajo en equipo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2B3857"/>
                </a:solidFill>
                <a:effectLst/>
                <a:latin typeface="TT_Norms_Pro"/>
                <a:hlinkClick r:id="rId7"/>
              </a:rPr>
              <a:t>6. Fundamentos de la metodología Agile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2B3857"/>
                </a:solidFill>
                <a:effectLst/>
                <a:latin typeface="TT_Norms_Pro"/>
                <a:hlinkClick r:id="rId8"/>
              </a:rPr>
              <a:t>7. Herramientas y técnicas de gestión de proyectos Agile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  <a:p>
            <a:pPr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MX" sz="2400" b="0" i="0" u="none" strike="noStrike" dirty="0">
                <a:solidFill>
                  <a:srgbClr val="007860"/>
                </a:solidFill>
                <a:effectLst/>
                <a:latin typeface="TT_Norms_Pro"/>
                <a:hlinkClick r:id="rId9"/>
              </a:rPr>
              <a:t>8. Marcos de gestión de proyectos</a:t>
            </a:r>
            <a:endParaRPr lang="es-MX" sz="2400" b="0" i="0" dirty="0">
              <a:solidFill>
                <a:srgbClr val="000000"/>
              </a:solidFill>
              <a:effectLst/>
              <a:latin typeface="TT_Norms_Pro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C3B634-AF01-F74B-B9DB-548FDB20C7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1015" y="143608"/>
            <a:ext cx="2824789" cy="56495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BE273F8-AC8D-E54F-BDD9-8B80E949306B}"/>
              </a:ext>
            </a:extLst>
          </p:cNvPr>
          <p:cNvSpPr txBox="1"/>
          <p:nvPr/>
        </p:nvSpPr>
        <p:spPr>
          <a:xfrm>
            <a:off x="2600325" y="6345060"/>
            <a:ext cx="546297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Recursos e información a detalle, disponibles en </a:t>
            </a:r>
            <a:r>
              <a:rPr lang="es-ES_tradnl" dirty="0" err="1"/>
              <a:t>Wrike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102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0921B22-D548-7649-9FF4-C58007444EF6}"/>
              </a:ext>
            </a:extLst>
          </p:cNvPr>
          <p:cNvSpPr txBox="1"/>
          <p:nvPr/>
        </p:nvSpPr>
        <p:spPr>
          <a:xfrm>
            <a:off x="679268" y="414388"/>
            <a:ext cx="68449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Fase de inicio de un proyecto (Wrike)</a:t>
            </a:r>
          </a:p>
          <a:p>
            <a:endParaRPr lang="es-MX" b="1" dirty="0"/>
          </a:p>
          <a:p>
            <a:r>
              <a:rPr lang="es-MX" dirty="0">
                <a:solidFill>
                  <a:srgbClr val="FF0000"/>
                </a:solidFill>
              </a:rPr>
              <a:t>La fase de inicio </a:t>
            </a:r>
            <a:r>
              <a:rPr lang="es-MX" dirty="0"/>
              <a:t>es la primera fase de todo el ciclo de vida de gestión de un proyecto. </a:t>
            </a:r>
          </a:p>
          <a:p>
            <a:endParaRPr lang="es-MX" dirty="0"/>
          </a:p>
          <a:p>
            <a:r>
              <a:rPr lang="es-MX" dirty="0">
                <a:solidFill>
                  <a:srgbClr val="FF0000"/>
                </a:solidFill>
              </a:rPr>
              <a:t>El objetivo: </a:t>
            </a:r>
            <a:r>
              <a:rPr lang="es-MX" dirty="0"/>
              <a:t>definir el proyecto, desarrollar un argumento comercial y obtener su aprobación.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873D2B3-E68C-DA4C-A875-9FCB7D5BB917}"/>
              </a:ext>
            </a:extLst>
          </p:cNvPr>
          <p:cNvSpPr txBox="1"/>
          <p:nvPr/>
        </p:nvSpPr>
        <p:spPr>
          <a:xfrm>
            <a:off x="679267" y="2623277"/>
            <a:ext cx="54786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Requerimientos: </a:t>
            </a: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Realizar un estudio de viabilidad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Crear un plan de ejecución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Identificar a las partes interesadas clave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Seleccionar las herramientas de gestión del proyecto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5769557-6FA1-B043-8FF6-6354931AF0D8}"/>
              </a:ext>
            </a:extLst>
          </p:cNvPr>
          <p:cNvSpPr txBox="1"/>
          <p:nvPr/>
        </p:nvSpPr>
        <p:spPr>
          <a:xfrm>
            <a:off x="679268" y="4563325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Los miembros del proyectos deben identificar con claridad: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MX" dirty="0"/>
              <a:t>El propósito,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MX" dirty="0"/>
              <a:t>los objetivos,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MX" dirty="0"/>
              <a:t>los requisitos y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MX" dirty="0"/>
              <a:t>los riesgos del proyecto.</a:t>
            </a:r>
            <a:endParaRPr lang="es-ES_tradnl" dirty="0"/>
          </a:p>
        </p:txBody>
      </p:sp>
      <p:sp>
        <p:nvSpPr>
          <p:cNvPr id="8" name="Flecha izquierda 7">
            <a:extLst>
              <a:ext uri="{FF2B5EF4-FFF2-40B4-BE49-F238E27FC236}">
                <a16:creationId xmlns:a16="http://schemas.microsoft.com/office/drawing/2014/main" id="{9213E0CD-BC42-224C-BC19-999661E09FF1}"/>
              </a:ext>
            </a:extLst>
          </p:cNvPr>
          <p:cNvSpPr/>
          <p:nvPr/>
        </p:nvSpPr>
        <p:spPr>
          <a:xfrm>
            <a:off x="4800599" y="5274657"/>
            <a:ext cx="3128964" cy="6745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Tarea: antes del 22 de marzo</a:t>
            </a:r>
          </a:p>
        </p:txBody>
      </p:sp>
    </p:spTree>
    <p:extLst>
      <p:ext uri="{BB962C8B-B14F-4D97-AF65-F5344CB8AC3E}">
        <p14:creationId xmlns:p14="http://schemas.microsoft.com/office/powerpoint/2010/main" val="94196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E93F7FC-29FA-464D-89D5-452CEFB76500}"/>
              </a:ext>
            </a:extLst>
          </p:cNvPr>
          <p:cNvSpPr txBox="1"/>
          <p:nvPr/>
        </p:nvSpPr>
        <p:spPr>
          <a:xfrm>
            <a:off x="365759" y="264510"/>
            <a:ext cx="849085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Indispensable para iniciar.</a:t>
            </a:r>
            <a:br>
              <a:rPr lang="es-MX" dirty="0"/>
            </a:br>
            <a:r>
              <a:rPr lang="es-MX" sz="2000" dirty="0"/>
              <a:t> </a:t>
            </a:r>
          </a:p>
          <a:p>
            <a:pPr>
              <a:buFont typeface="+mj-lt"/>
              <a:buAutoNum type="arabicPeriod"/>
            </a:pPr>
            <a:r>
              <a:rPr lang="es-MX" sz="2000" b="1" dirty="0">
                <a:solidFill>
                  <a:srgbClr val="C00000"/>
                </a:solidFill>
              </a:rPr>
              <a:t>Establecer el enfoque y las entregas</a:t>
            </a:r>
            <a:r>
              <a:rPr lang="es-MX" sz="2000" b="1" dirty="0"/>
              <a:t>: </a:t>
            </a:r>
          </a:p>
          <a:p>
            <a:r>
              <a:rPr lang="es-MX" sz="2000" dirty="0"/>
              <a:t>establecer un objetivo común para todos. Se define lo que debe hacerse y sobre todo cuándo. </a:t>
            </a:r>
            <a:r>
              <a:rPr lang="es-MX" sz="1600" i="1" dirty="0">
                <a:solidFill>
                  <a:srgbClr val="7030A0"/>
                </a:solidFill>
              </a:rPr>
              <a:t>Reporte de grupo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2. Identificar al equipo y establecer funciones:</a:t>
            </a:r>
            <a:r>
              <a:rPr lang="es-MX" sz="2000" dirty="0">
                <a:solidFill>
                  <a:srgbClr val="C00000"/>
                </a:solidFill>
              </a:rPr>
              <a:t> </a:t>
            </a:r>
          </a:p>
          <a:p>
            <a:r>
              <a:rPr lang="es-MX" sz="2000" dirty="0"/>
              <a:t>¿Quién hace qué? Hagamos una lista a detalle de las tareas a realizar, incluyendo los datos de contacto del grupo. </a:t>
            </a:r>
            <a:r>
              <a:rPr lang="es-MX" sz="1600" i="1" dirty="0">
                <a:solidFill>
                  <a:srgbClr val="7030A0"/>
                </a:solidFill>
              </a:rPr>
              <a:t>Reporte de grupo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3. Desarrollar el plan inicial</a:t>
            </a:r>
            <a:r>
              <a:rPr lang="es-MX" sz="2000" b="1" dirty="0"/>
              <a:t>:</a:t>
            </a:r>
            <a:r>
              <a:rPr lang="es-MX" sz="2000" dirty="0"/>
              <a:t> </a:t>
            </a:r>
          </a:p>
          <a:p>
            <a:r>
              <a:rPr lang="es-MX" sz="2000" dirty="0"/>
              <a:t>Contar con un plan, definiendo en grupo los detalles. </a:t>
            </a:r>
            <a:r>
              <a:rPr lang="es-MX" sz="1600" i="1" dirty="0">
                <a:solidFill>
                  <a:srgbClr val="7030A0"/>
                </a:solidFill>
              </a:rPr>
              <a:t>Reporte de grupo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4. Definir métricas para el éxito</a:t>
            </a:r>
            <a:r>
              <a:rPr lang="es-MX" sz="2000" b="1" dirty="0"/>
              <a:t>:</a:t>
            </a:r>
            <a:r>
              <a:rPr lang="es-MX" sz="2000" dirty="0"/>
              <a:t> </a:t>
            </a:r>
            <a:br>
              <a:rPr lang="es-MX" sz="2000" dirty="0"/>
            </a:br>
            <a:r>
              <a:rPr lang="es-MX" sz="2000" dirty="0"/>
              <a:t>¿Cómo se medirá el proyecto? ¿Qué lo hará exitoso? En grupo debemos establecer las expectativas del proyecto. </a:t>
            </a:r>
            <a:r>
              <a:rPr lang="es-MX" sz="1600" i="1" dirty="0">
                <a:solidFill>
                  <a:srgbClr val="7030A0"/>
                </a:solidFill>
              </a:rPr>
              <a:t>Reporte de grupo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5. Identificar riesgos y obstáculos potenciales:</a:t>
            </a:r>
            <a:r>
              <a:rPr lang="es-MX" sz="2000" dirty="0"/>
              <a:t> Pensar en posibles obstáculos y definir el proceso para superarlos. </a:t>
            </a:r>
            <a:r>
              <a:rPr lang="es-MX" sz="1600" i="1" dirty="0">
                <a:solidFill>
                  <a:srgbClr val="7030A0"/>
                </a:solidFill>
              </a:rPr>
              <a:t>Reporte de grupo</a:t>
            </a:r>
            <a:endParaRPr lang="es-MX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8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E93F7FC-29FA-464D-89D5-452CEFB76500}"/>
              </a:ext>
            </a:extLst>
          </p:cNvPr>
          <p:cNvSpPr txBox="1"/>
          <p:nvPr/>
        </p:nvSpPr>
        <p:spPr>
          <a:xfrm>
            <a:off x="365759" y="264510"/>
            <a:ext cx="8490857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accent1">
                    <a:lumMod val="75000"/>
                  </a:schemeClr>
                </a:solidFill>
              </a:rPr>
              <a:t>Indispensable para iniciar.</a:t>
            </a:r>
            <a:br>
              <a:rPr lang="es-MX" dirty="0"/>
            </a:br>
            <a:br>
              <a:rPr lang="es-MX" dirty="0"/>
            </a:br>
            <a:r>
              <a:rPr lang="es-MX" sz="2000" dirty="0">
                <a:solidFill>
                  <a:srgbClr val="C00000"/>
                </a:solidFill>
              </a:rPr>
              <a:t>6. </a:t>
            </a:r>
            <a:r>
              <a:rPr lang="es-MX" sz="2000" b="1" dirty="0">
                <a:solidFill>
                  <a:srgbClr val="C00000"/>
                </a:solidFill>
              </a:rPr>
              <a:t>Establecer la logística de comunicación del equipo:</a:t>
            </a:r>
            <a:r>
              <a:rPr lang="es-MX" sz="2000" dirty="0">
                <a:solidFill>
                  <a:srgbClr val="C00000"/>
                </a:solidFill>
              </a:rPr>
              <a:t> </a:t>
            </a:r>
            <a:r>
              <a:rPr lang="es-MX" sz="2000" dirty="0"/>
              <a:t>¿Cómo se comunicarán? Con qué periodicidad (reuniones diarias o semanales).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7. Elegir el proceso de trabajo o la metodología de gestión de proyectos:</a:t>
            </a:r>
            <a:r>
              <a:rPr lang="es-MX" sz="2000" dirty="0"/>
              <a:t> Establecer las prácticas recomendadas que seguirá tu equipo.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8. Decidir qué herramientas de gestión de proyectos se usará: </a:t>
            </a:r>
            <a:r>
              <a:rPr lang="es-MX" sz="2000" dirty="0"/>
              <a:t>asegurar de que todos tengan las herramientas adecuadas y que participen en el desarrollo.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9. Programar la reunión periódica clave de seguimiento:</a:t>
            </a:r>
            <a:r>
              <a:rPr lang="es-MX" sz="2000" dirty="0">
                <a:solidFill>
                  <a:srgbClr val="C00000"/>
                </a:solidFill>
              </a:rPr>
              <a:t> </a:t>
            </a:r>
            <a:r>
              <a:rPr lang="es-MX" sz="2000" dirty="0"/>
              <a:t>todo el equipo y las partes interesadas deben asistir. </a:t>
            </a:r>
            <a:br>
              <a:rPr lang="es-MX" sz="2000" dirty="0"/>
            </a:br>
            <a:endParaRPr lang="es-MX" sz="2000" dirty="0"/>
          </a:p>
          <a:p>
            <a:r>
              <a:rPr lang="es-MX" sz="2000" b="1" dirty="0">
                <a:solidFill>
                  <a:srgbClr val="C00000"/>
                </a:solidFill>
              </a:rPr>
              <a:t>10. Definir el programa y preparar la presentación para la reunión:</a:t>
            </a:r>
            <a:r>
              <a:rPr lang="es-MX" sz="2000" dirty="0">
                <a:solidFill>
                  <a:srgbClr val="C00000"/>
                </a:solidFill>
              </a:rPr>
              <a:t> </a:t>
            </a:r>
            <a:r>
              <a:rPr lang="es-MX" sz="2000" dirty="0"/>
              <a:t>elaborar un programa y prepararse para agendar la presentación.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F8999F-0775-1D48-8B86-E654868FC3ED}"/>
              </a:ext>
            </a:extLst>
          </p:cNvPr>
          <p:cNvSpPr txBox="1"/>
          <p:nvPr/>
        </p:nvSpPr>
        <p:spPr>
          <a:xfrm>
            <a:off x="4349931" y="6224158"/>
            <a:ext cx="439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chemeClr val="accent1">
                    <a:lumMod val="75000"/>
                  </a:schemeClr>
                </a:solidFill>
              </a:rPr>
              <a:t>Nota: material adaptado del software </a:t>
            </a:r>
            <a:r>
              <a:rPr lang="es-ES_tradnl" b="1" dirty="0" err="1">
                <a:solidFill>
                  <a:schemeClr val="accent1">
                    <a:lumMod val="75000"/>
                  </a:schemeClr>
                </a:solidFill>
              </a:rPr>
              <a:t>Wrike</a:t>
            </a:r>
            <a:endParaRPr lang="es-ES_tradn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E58DD8-9A9A-A64C-8563-FA90DA0DA082}"/>
              </a:ext>
            </a:extLst>
          </p:cNvPr>
          <p:cNvSpPr txBox="1"/>
          <p:nvPr/>
        </p:nvSpPr>
        <p:spPr>
          <a:xfrm>
            <a:off x="3789759" y="3872984"/>
            <a:ext cx="4607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i="1" dirty="0">
                <a:solidFill>
                  <a:srgbClr val="7030A0"/>
                </a:solidFill>
              </a:rPr>
              <a:t>Generar la evidencia de la reunión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287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0BA231D-3AEF-4840-BD33-37F7E50EB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801025"/>
              </p:ext>
            </p:extLst>
          </p:nvPr>
        </p:nvGraphicFramePr>
        <p:xfrm>
          <a:off x="215951" y="185447"/>
          <a:ext cx="8712097" cy="2156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6283">
                  <a:extLst>
                    <a:ext uri="{9D8B030D-6E8A-4147-A177-3AD203B41FA5}">
                      <a16:colId xmlns:a16="http://schemas.microsoft.com/office/drawing/2014/main" val="4267734311"/>
                    </a:ext>
                  </a:extLst>
                </a:gridCol>
                <a:gridCol w="2069479">
                  <a:extLst>
                    <a:ext uri="{9D8B030D-6E8A-4147-A177-3AD203B41FA5}">
                      <a16:colId xmlns:a16="http://schemas.microsoft.com/office/drawing/2014/main" val="3022646821"/>
                    </a:ext>
                  </a:extLst>
                </a:gridCol>
                <a:gridCol w="1852002">
                  <a:extLst>
                    <a:ext uri="{9D8B030D-6E8A-4147-A177-3AD203B41FA5}">
                      <a16:colId xmlns:a16="http://schemas.microsoft.com/office/drawing/2014/main" val="39500390"/>
                    </a:ext>
                  </a:extLst>
                </a:gridCol>
                <a:gridCol w="1740575">
                  <a:extLst>
                    <a:ext uri="{9D8B030D-6E8A-4147-A177-3AD203B41FA5}">
                      <a16:colId xmlns:a16="http://schemas.microsoft.com/office/drawing/2014/main" val="3579134929"/>
                    </a:ext>
                  </a:extLst>
                </a:gridCol>
                <a:gridCol w="1633758">
                  <a:extLst>
                    <a:ext uri="{9D8B030D-6E8A-4147-A177-3AD203B41FA5}">
                      <a16:colId xmlns:a16="http://schemas.microsoft.com/office/drawing/2014/main" val="788654159"/>
                    </a:ext>
                  </a:extLst>
                </a:gridCol>
              </a:tblGrid>
              <a:tr h="516478">
                <a:tc>
                  <a:txBody>
                    <a:bodyPr/>
                    <a:lstStyle/>
                    <a:p>
                      <a:r>
                        <a:rPr lang="es-MX" sz="1800">
                          <a:effectLst/>
                        </a:rPr>
                        <a:t>Nombre: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 dirty="0">
                          <a:effectLst/>
                        </a:rPr>
                        <a:t>Descripción: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>
                          <a:effectLst/>
                        </a:rPr>
                        <a:t>Utilidad: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>
                          <a:effectLst/>
                        </a:rPr>
                        <a:t>Principal Característica: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 dirty="0">
                          <a:effectLst/>
                        </a:rPr>
                        <a:t>Usos: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9239330"/>
                  </a:ext>
                </a:extLst>
              </a:tr>
              <a:tr h="1607810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PMBOK (Project Management Body of Knowledge)</a:t>
                      </a:r>
                      <a:endParaRPr lang="es-MX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effectLst/>
                        </a:rPr>
                        <a:t>Guía de mejores prácticas para la gestión de proyectos / PMI (Project Management Institute)</a:t>
                      </a:r>
                      <a:endParaRPr lang="es-MX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600">
                          <a:effectLst/>
                        </a:rPr>
                        <a:t>Proporciona estándares y marcos de referencia para gestionar proyectos de manera eficiente.</a:t>
                      </a:r>
                      <a:endParaRPr lang="es-MX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600">
                          <a:effectLst/>
                        </a:rPr>
                        <a:t>Estructura los proyectos en cinco grupos de procesos y diez áreas de conocimiento.</a:t>
                      </a:r>
                      <a:endParaRPr lang="es-MX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effectLst/>
                        </a:rPr>
                        <a:t>Aplicado en diversos sectores para planificar, ejecutar, monitorear y cerrar proyectos.  </a:t>
                      </a:r>
                      <a:endParaRPr lang="es-MX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9635383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87462F84-5E78-2640-9852-729149237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7" y="2464056"/>
            <a:ext cx="9144000" cy="16855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564E7F-5BEF-8848-93D8-CCA39B71F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1" y="4086045"/>
            <a:ext cx="9144000" cy="192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4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FD6BC58-9C8B-1A44-B74A-9F003BE76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2893"/>
              </p:ext>
            </p:extLst>
          </p:nvPr>
        </p:nvGraphicFramePr>
        <p:xfrm>
          <a:off x="215951" y="601056"/>
          <a:ext cx="8712097" cy="1370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5493">
                  <a:extLst>
                    <a:ext uri="{9D8B030D-6E8A-4147-A177-3AD203B41FA5}">
                      <a16:colId xmlns:a16="http://schemas.microsoft.com/office/drawing/2014/main" val="878514816"/>
                    </a:ext>
                  </a:extLst>
                </a:gridCol>
                <a:gridCol w="2096594">
                  <a:extLst>
                    <a:ext uri="{9D8B030D-6E8A-4147-A177-3AD203B41FA5}">
                      <a16:colId xmlns:a16="http://schemas.microsoft.com/office/drawing/2014/main" val="2580947807"/>
                    </a:ext>
                  </a:extLst>
                </a:gridCol>
                <a:gridCol w="1953644">
                  <a:extLst>
                    <a:ext uri="{9D8B030D-6E8A-4147-A177-3AD203B41FA5}">
                      <a16:colId xmlns:a16="http://schemas.microsoft.com/office/drawing/2014/main" val="3784533918"/>
                    </a:ext>
                  </a:extLst>
                </a:gridCol>
                <a:gridCol w="1591944">
                  <a:extLst>
                    <a:ext uri="{9D8B030D-6E8A-4147-A177-3AD203B41FA5}">
                      <a16:colId xmlns:a16="http://schemas.microsoft.com/office/drawing/2014/main" val="3212454622"/>
                    </a:ext>
                  </a:extLst>
                </a:gridCol>
                <a:gridCol w="1624422">
                  <a:extLst>
                    <a:ext uri="{9D8B030D-6E8A-4147-A177-3AD203B41FA5}">
                      <a16:colId xmlns:a16="http://schemas.microsoft.com/office/drawing/2014/main" val="3371988116"/>
                    </a:ext>
                  </a:extLst>
                </a:gridCol>
              </a:tblGrid>
              <a:tr h="308867">
                <a:tc>
                  <a:txBody>
                    <a:bodyPr/>
                    <a:lstStyle/>
                    <a:p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0204704"/>
                  </a:ext>
                </a:extLst>
              </a:tr>
              <a:tr h="1061731">
                <a:tc>
                  <a:txBody>
                    <a:bodyPr/>
                    <a:lstStyle/>
                    <a:p>
                      <a:br>
                        <a:rPr lang="en-US" sz="1100" dirty="0">
                          <a:effectLst/>
                        </a:rPr>
                      </a:br>
                      <a:r>
                        <a:rPr lang="en-US" sz="1100" dirty="0">
                          <a:effectLst/>
                        </a:rPr>
                        <a:t>PERT (Program Evaluation and Review Technique)</a:t>
                      </a:r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br>
                        <a:rPr lang="es-MX" sz="1100" dirty="0">
                          <a:effectLst/>
                        </a:rPr>
                      </a:br>
                      <a:r>
                        <a:rPr lang="es-MX" sz="1100" dirty="0">
                          <a:effectLst/>
                        </a:rPr>
                        <a:t>Técnica de estimación: calcula tiempos considerando incertidumbre (Optimista, Pesimista, Más Probable).</a:t>
                      </a:r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br>
                        <a:rPr lang="es-MX" sz="1100" dirty="0">
                          <a:effectLst/>
                        </a:rPr>
                      </a:br>
                      <a:r>
                        <a:rPr lang="es-MX" sz="1100" dirty="0">
                          <a:effectLst/>
                        </a:rPr>
                        <a:t>Permite planificar cronogramas más precisos en proyectos complejos.  </a:t>
                      </a:r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 sz="1100" dirty="0">
                        <a:effectLst/>
                      </a:endParaRPr>
                    </a:p>
                    <a:p>
                      <a:r>
                        <a:rPr lang="es-MX" sz="1100" dirty="0">
                          <a:effectLst/>
                        </a:rPr>
                        <a:t>Cálculo del tiempo estimado basado en promedios ponderados.  </a:t>
                      </a:r>
                      <a:endParaRPr lang="es-MX" sz="1600" dirty="0">
                        <a:effectLst/>
                      </a:endParaRPr>
                    </a:p>
                    <a:p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 sz="1100" dirty="0">
                        <a:effectLst/>
                      </a:endParaRPr>
                    </a:p>
                    <a:p>
                      <a:r>
                        <a:rPr lang="es-MX" sz="1100" dirty="0">
                          <a:effectLst/>
                        </a:rPr>
                        <a:t>Proyectos de investigación y desarrollo, ingeniería, tecnología.  </a:t>
                      </a:r>
                      <a:endParaRPr lang="es-MX" sz="1600" dirty="0">
                        <a:effectLst/>
                      </a:endParaRPr>
                    </a:p>
                    <a:p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480669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5541ADF-1A7A-2C4E-A078-3BD0D8F99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998595"/>
              </p:ext>
            </p:extLst>
          </p:nvPr>
        </p:nvGraphicFramePr>
        <p:xfrm>
          <a:off x="215949" y="323900"/>
          <a:ext cx="8712097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6283">
                  <a:extLst>
                    <a:ext uri="{9D8B030D-6E8A-4147-A177-3AD203B41FA5}">
                      <a16:colId xmlns:a16="http://schemas.microsoft.com/office/drawing/2014/main" val="1023947990"/>
                    </a:ext>
                  </a:extLst>
                </a:gridCol>
                <a:gridCol w="2106390">
                  <a:extLst>
                    <a:ext uri="{9D8B030D-6E8A-4147-A177-3AD203B41FA5}">
                      <a16:colId xmlns:a16="http://schemas.microsoft.com/office/drawing/2014/main" val="3453374565"/>
                    </a:ext>
                  </a:extLst>
                </a:gridCol>
                <a:gridCol w="1956121">
                  <a:extLst>
                    <a:ext uri="{9D8B030D-6E8A-4147-A177-3AD203B41FA5}">
                      <a16:colId xmlns:a16="http://schemas.microsoft.com/office/drawing/2014/main" val="3116242810"/>
                    </a:ext>
                  </a:extLst>
                </a:gridCol>
                <a:gridCol w="1599545">
                  <a:extLst>
                    <a:ext uri="{9D8B030D-6E8A-4147-A177-3AD203B41FA5}">
                      <a16:colId xmlns:a16="http://schemas.microsoft.com/office/drawing/2014/main" val="567848277"/>
                    </a:ext>
                  </a:extLst>
                </a:gridCol>
                <a:gridCol w="1633758">
                  <a:extLst>
                    <a:ext uri="{9D8B030D-6E8A-4147-A177-3AD203B41FA5}">
                      <a16:colId xmlns:a16="http://schemas.microsoft.com/office/drawing/2014/main" val="2426998629"/>
                    </a:ext>
                  </a:extLst>
                </a:gridCol>
              </a:tblGrid>
              <a:tr h="516478">
                <a:tc>
                  <a:txBody>
                    <a:bodyPr/>
                    <a:lstStyle/>
                    <a:p>
                      <a:r>
                        <a:rPr lang="es-MX" sz="1800" dirty="0">
                          <a:effectLst/>
                        </a:rPr>
                        <a:t>Nombre: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 dirty="0">
                          <a:effectLst/>
                        </a:rPr>
                        <a:t>Descripción: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>
                          <a:effectLst/>
                        </a:rPr>
                        <a:t>Utilidad: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>
                          <a:effectLst/>
                        </a:rPr>
                        <a:t>Principal Característica: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sz="1800" dirty="0">
                          <a:effectLst/>
                        </a:rPr>
                        <a:t>Usos: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3035069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D2085A70-9669-6049-A1BF-3149A1F34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5" y="2031626"/>
            <a:ext cx="8928055" cy="70876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D5A206B-E098-9D48-9B4B-6276B1E00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0" y="2771791"/>
            <a:ext cx="8928055" cy="70876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59994D-CF76-C347-9144-8AF0A9677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0" y="3511955"/>
            <a:ext cx="8958260" cy="90828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70685B3-4735-394D-B2A8-BF08C4BFB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57" y="4441233"/>
            <a:ext cx="8912138" cy="88802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D02DE6F-6B72-DB44-BF66-3E06A0FD1F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350247"/>
            <a:ext cx="8999495" cy="80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5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DA6EA8C-091E-C849-ACF9-F3FB9DE2D88F}"/>
              </a:ext>
            </a:extLst>
          </p:cNvPr>
          <p:cNvSpPr txBox="1"/>
          <p:nvPr/>
        </p:nvSpPr>
        <p:spPr>
          <a:xfrm>
            <a:off x="0" y="2039502"/>
            <a:ext cx="8915400" cy="1173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Método tradicional bastante empleado de representación lineal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Fases (secuencia): análisis, diseño, implementación, pruebas, y mantenimiento.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modelo de cascada se usa principalmente en la construcción, la ingeniería de software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10D1AF-0A34-584C-B67C-9A5CD4FFF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299" y="113987"/>
            <a:ext cx="9144000" cy="19255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B72EB58-1860-3740-9E49-0B1DAD139A6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380" y="3212965"/>
            <a:ext cx="5603240" cy="3336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746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2E50EF7-BC04-9841-B202-DE9A53BA7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590806"/>
              </p:ext>
            </p:extLst>
          </p:nvPr>
        </p:nvGraphicFramePr>
        <p:xfrm>
          <a:off x="277813" y="715963"/>
          <a:ext cx="8415338" cy="4093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1540">
                  <a:extLst>
                    <a:ext uri="{9D8B030D-6E8A-4147-A177-3AD203B41FA5}">
                      <a16:colId xmlns:a16="http://schemas.microsoft.com/office/drawing/2014/main" val="946581602"/>
                    </a:ext>
                  </a:extLst>
                </a:gridCol>
                <a:gridCol w="3137297">
                  <a:extLst>
                    <a:ext uri="{9D8B030D-6E8A-4147-A177-3AD203B41FA5}">
                      <a16:colId xmlns:a16="http://schemas.microsoft.com/office/drawing/2014/main" val="549829074"/>
                    </a:ext>
                  </a:extLst>
                </a:gridCol>
                <a:gridCol w="3536501">
                  <a:extLst>
                    <a:ext uri="{9D8B030D-6E8A-4147-A177-3AD203B41FA5}">
                      <a16:colId xmlns:a16="http://schemas.microsoft.com/office/drawing/2014/main" val="2941792219"/>
                    </a:ext>
                  </a:extLst>
                </a:gridCol>
              </a:tblGrid>
              <a:tr h="3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Aspecto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Cascada</a:t>
                      </a:r>
                      <a:br>
                        <a:rPr lang="es-MX" sz="1800" dirty="0">
                          <a:effectLst/>
                        </a:rPr>
                      </a:br>
                      <a:r>
                        <a:rPr lang="es-MX" sz="1800" dirty="0">
                          <a:effectLst/>
                        </a:rPr>
                        <a:t> (Waterfall)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br>
                        <a:rPr lang="es-MX" sz="1800" dirty="0">
                          <a:effectLst/>
                        </a:rPr>
                      </a:br>
                      <a:r>
                        <a:rPr lang="es-MX" sz="1800" dirty="0">
                          <a:effectLst/>
                        </a:rPr>
                        <a:t>Metodologías Ágiles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MX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Scrum, Kanban</a:t>
                      </a:r>
                      <a:r>
                        <a:rPr lang="es-MX" dirty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26290461"/>
                  </a:ext>
                </a:extLst>
              </a:tr>
              <a:tr h="3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Estructura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Lineal y secuencial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Iterativa y adaptativa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79877058"/>
                  </a:ext>
                </a:extLst>
              </a:tr>
              <a:tr h="3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Flexibilidad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Baja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Alta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87110713"/>
                  </a:ext>
                </a:extLst>
              </a:tr>
              <a:tr h="3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Entrega de valor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Al final del proyecto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De forma incremental y continua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63008011"/>
                  </a:ext>
                </a:extLst>
              </a:tr>
              <a:tr h="3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Requisitos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Estáticos y definidos al inicio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Evolutivos y pueden cambiar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80471637"/>
                  </a:ext>
                </a:extLst>
              </a:tr>
              <a:tr h="3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Documentación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Extensa y detallada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Más ligera pero enfocada en lo esencial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2958067"/>
                  </a:ext>
                </a:extLst>
              </a:tr>
              <a:tr h="7107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>
                          <a:effectLst/>
                        </a:rPr>
                        <a:t>Aplicación típica</a:t>
                      </a:r>
                      <a:endParaRPr lang="es-MX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Proyectos con requisitos </a:t>
                      </a:r>
                      <a:br>
                        <a:rPr lang="es-MX" sz="1800" dirty="0">
                          <a:effectLst/>
                        </a:rPr>
                      </a:br>
                      <a:r>
                        <a:rPr lang="es-MX" sz="1800" dirty="0">
                          <a:effectLst/>
                        </a:rPr>
                        <a:t>claros y fijos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800" dirty="0">
                          <a:effectLst/>
                        </a:rPr>
                        <a:t>Proyectos con alta incertidumbre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7404752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DFB52A8-D4EA-A647-9396-EDDD26C4D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812" y="228335"/>
            <a:ext cx="6794501" cy="51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entre Waterfall y </a:t>
            </a:r>
            <a:r>
              <a:rPr kumimoji="0" lang="es-MX" altLang="es-MX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es-MX" altLang="es-MX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gil (Scrum, Kanban)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8410520-407A-934A-86ED-721AEA2277A9}"/>
              </a:ext>
            </a:extLst>
          </p:cNvPr>
          <p:cNvSpPr txBox="1"/>
          <p:nvPr/>
        </p:nvSpPr>
        <p:spPr>
          <a:xfrm>
            <a:off x="671513" y="4973840"/>
            <a:ext cx="714375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Ágiles: </a:t>
            </a: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Proceso continuo que permite la entrega de incrementos de valor en ciclos cortos,</a:t>
            </a:r>
            <a:r>
              <a:rPr lang="es-MX" dirty="0">
                <a:effectLst/>
              </a:rPr>
              <a:t>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5827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C5932D9-26FF-F14E-AA28-0CD88970DF8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83538"/>
            <a:ext cx="8701088" cy="51028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58DA63A-04D1-6543-B2BF-33842566B6E2}"/>
              </a:ext>
            </a:extLst>
          </p:cNvPr>
          <p:cNvSpPr txBox="1"/>
          <p:nvPr/>
        </p:nvSpPr>
        <p:spPr>
          <a:xfrm>
            <a:off x="828675" y="198872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Tablero </a:t>
            </a:r>
            <a:r>
              <a:rPr lang="es-ES_tradnl" dirty="0" err="1"/>
              <a:t>Scrum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51499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ED4DA95-9A4E-BB42-820C-D7490191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701145"/>
            <a:ext cx="8801100" cy="51689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E9EEAD2-AF4D-7F4B-950F-61D0BD5A66A5}"/>
              </a:ext>
            </a:extLst>
          </p:cNvPr>
          <p:cNvSpPr txBox="1"/>
          <p:nvPr/>
        </p:nvSpPr>
        <p:spPr>
          <a:xfrm>
            <a:off x="4572000" y="6320873"/>
            <a:ext cx="4572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u="sng" dirty="0">
                <a:solidFill>
                  <a:srgbClr val="0563C1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https://boardmix.com/es/tips/scrum-board/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2BBA57A-8A0C-5A41-8C0D-CDD45E77A2AD}"/>
              </a:ext>
            </a:extLst>
          </p:cNvPr>
          <p:cNvSpPr txBox="1"/>
          <p:nvPr/>
        </p:nvSpPr>
        <p:spPr>
          <a:xfrm>
            <a:off x="428625" y="1600203"/>
            <a:ext cx="4700588" cy="24615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usan los métodos ágiles cuando: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proyecto implica incertidumbre o cambios frecuentes;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cliente espera un valor temprano y continuo y;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trabaja en áreas de innovación o tecnología, donde el tiempo de respuesta es clave.</a:t>
            </a:r>
            <a:br>
              <a:rPr lang="es-MX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63B70F9-7400-664D-B069-8FC602A4A114}"/>
              </a:ext>
            </a:extLst>
          </p:cNvPr>
          <p:cNvSpPr txBox="1"/>
          <p:nvPr/>
        </p:nvSpPr>
        <p:spPr>
          <a:xfrm>
            <a:off x="771525" y="4689228"/>
            <a:ext cx="308610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MX" dirty="0">
                <a:latin typeface="Calibri Light" panose="020F0302020204030204" pitchFamily="34" charset="0"/>
                <a:cs typeface="Times New Roman" panose="02020603050405020304" pitchFamily="18" charset="0"/>
              </a:rPr>
              <a:t>Ágil brilla en entornos dinámicos, complejos y centrados en la colaboración y la entrega continua de valor. </a:t>
            </a:r>
            <a:endParaRPr lang="es-ES_tradnl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3B20364-B0F1-1544-8BC2-11CB8235B4DD}"/>
              </a:ext>
            </a:extLst>
          </p:cNvPr>
          <p:cNvSpPr txBox="1"/>
          <p:nvPr/>
        </p:nvSpPr>
        <p:spPr>
          <a:xfrm>
            <a:off x="828675" y="198872"/>
            <a:ext cx="152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Tablero </a:t>
            </a:r>
            <a:r>
              <a:rPr lang="es-ES_tradnl" dirty="0" err="1"/>
              <a:t>Scrum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66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66D5B6-B949-2947-AFFD-A566771383B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" y="812617"/>
            <a:ext cx="8601076" cy="54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D87809C-459F-B641-8CAB-EAC94230E73A}"/>
              </a:ext>
            </a:extLst>
          </p:cNvPr>
          <p:cNvSpPr txBox="1"/>
          <p:nvPr/>
        </p:nvSpPr>
        <p:spPr>
          <a:xfrm>
            <a:off x="514350" y="6271593"/>
            <a:ext cx="8358188" cy="34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375"/>
              </a:spcAft>
            </a:pPr>
            <a:r>
              <a:rPr lang="es-MX" sz="1600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https://moqups.com/es/templates/planning-and-ideation/project-management/kanban-board/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39A58D-5125-7142-BFB7-B28C477ABE5F}"/>
              </a:ext>
            </a:extLst>
          </p:cNvPr>
          <p:cNvSpPr txBox="1"/>
          <p:nvPr/>
        </p:nvSpPr>
        <p:spPr>
          <a:xfrm>
            <a:off x="500062" y="136561"/>
            <a:ext cx="8258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3B4754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plantilla del tablero Kanban es una herramienta que se usa para organizar y manejar el flujo de trabajo de un equipo. </a:t>
            </a:r>
            <a:endParaRPr lang="es-ES_tradn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5B3064-91D2-8F47-8454-81BF5AC28F48}"/>
              </a:ext>
            </a:extLst>
          </p:cNvPr>
          <p:cNvSpPr txBox="1"/>
          <p:nvPr/>
        </p:nvSpPr>
        <p:spPr>
          <a:xfrm>
            <a:off x="785811" y="2836168"/>
            <a:ext cx="125730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Definir las</a:t>
            </a:r>
          </a:p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Actividades </a:t>
            </a:r>
          </a:p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Del proyecto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DA3B7BA-1924-064A-A493-C0192BA164B0}"/>
              </a:ext>
            </a:extLst>
          </p:cNvPr>
          <p:cNvSpPr txBox="1"/>
          <p:nvPr/>
        </p:nvSpPr>
        <p:spPr>
          <a:xfrm>
            <a:off x="2443163" y="3429000"/>
            <a:ext cx="1257301" cy="584775"/>
          </a:xfrm>
          <a:prstGeom prst="rect">
            <a:avLst/>
          </a:prstGeom>
          <a:solidFill>
            <a:srgbClr val="7030A0">
              <a:alpha val="2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Información del plan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72517F4-B6F6-2149-BAA3-A9FFE398D7AA}"/>
              </a:ext>
            </a:extLst>
          </p:cNvPr>
          <p:cNvSpPr txBox="1"/>
          <p:nvPr/>
        </p:nvSpPr>
        <p:spPr>
          <a:xfrm>
            <a:off x="4000499" y="3013501"/>
            <a:ext cx="125730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Concluir </a:t>
            </a:r>
          </a:p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con la introducción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F1C7E3F-8F4E-1643-8E28-E6609BE5352A}"/>
              </a:ext>
            </a:extLst>
          </p:cNvPr>
          <p:cNvSpPr txBox="1"/>
          <p:nvPr/>
        </p:nvSpPr>
        <p:spPr>
          <a:xfrm>
            <a:off x="5657850" y="2979043"/>
            <a:ext cx="1257301" cy="830997"/>
          </a:xfrm>
          <a:prstGeom prst="rect">
            <a:avLst/>
          </a:prstGeom>
          <a:solidFill>
            <a:schemeClr val="accent2">
              <a:lumMod val="60000"/>
              <a:lumOff val="40000"/>
              <a:alpha val="93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Referencias del proceso (bibliografía)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59DB87-EF53-A44E-B1C0-D7F9909E8FAE}"/>
              </a:ext>
            </a:extLst>
          </p:cNvPr>
          <p:cNvSpPr txBox="1"/>
          <p:nvPr/>
        </p:nvSpPr>
        <p:spPr>
          <a:xfrm>
            <a:off x="7429501" y="3527242"/>
            <a:ext cx="1092994" cy="584775"/>
          </a:xfrm>
          <a:prstGeom prst="rect">
            <a:avLst/>
          </a:prstGeom>
          <a:solidFill>
            <a:schemeClr val="accent6">
              <a:lumMod val="75000"/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Matriz </a:t>
            </a:r>
            <a:b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</a:br>
            <a:r>
              <a:rPr lang="es-MX" sz="1600" dirty="0">
                <a:latin typeface="Calibri Light" panose="020F0302020204030204" pitchFamily="34" charset="0"/>
                <a:cs typeface="Times New Roman" panose="02020603050405020304" pitchFamily="18" charset="0"/>
              </a:rPr>
              <a:t>RACI</a:t>
            </a:r>
          </a:p>
        </p:txBody>
      </p:sp>
    </p:spTree>
    <p:extLst>
      <p:ext uri="{BB962C8B-B14F-4D97-AF65-F5344CB8AC3E}">
        <p14:creationId xmlns:p14="http://schemas.microsoft.com/office/powerpoint/2010/main" val="108428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8EE576-EC23-FF49-8995-3760486C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25" y="1275596"/>
            <a:ext cx="4190676" cy="249930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37B60D1-F32B-7D46-89D4-85B221CA42AC}"/>
              </a:ext>
            </a:extLst>
          </p:cNvPr>
          <p:cNvSpPr txBox="1"/>
          <p:nvPr/>
        </p:nvSpPr>
        <p:spPr>
          <a:xfrm>
            <a:off x="5343993" y="986637"/>
            <a:ext cx="347604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En el desglose del trabajo, es indispensable, determinar las tareas que son dependientes entre sí, lo cual te permitirá identificar cualquier trabajo que se pueda </a:t>
            </a:r>
          </a:p>
          <a:p>
            <a:r>
              <a:rPr lang="es-MX" dirty="0"/>
              <a:t>realizar en paralelo con otro.</a:t>
            </a:r>
            <a:endParaRPr lang="es-ES_tradnl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E96761-208A-6A4B-A342-595BD2DBD69E}"/>
              </a:ext>
            </a:extLst>
          </p:cNvPr>
          <p:cNvSpPr txBox="1"/>
          <p:nvPr/>
        </p:nvSpPr>
        <p:spPr>
          <a:xfrm>
            <a:off x="6977395" y="422754"/>
            <a:ext cx="1853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b="1" dirty="0">
                <a:solidFill>
                  <a:srgbClr val="C00000"/>
                </a:solidFill>
              </a:rPr>
              <a:t>La dependencia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0EFAC86-84F2-4B4A-8970-790011B070C3}"/>
              </a:ext>
            </a:extLst>
          </p:cNvPr>
          <p:cNvSpPr txBox="1"/>
          <p:nvPr/>
        </p:nvSpPr>
        <p:spPr>
          <a:xfrm>
            <a:off x="381324" y="330422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Encontrar la </a:t>
            </a: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</a:rPr>
              <a:t>ruta crítica </a:t>
            </a:r>
            <a:r>
              <a:rPr lang="es-MX" dirty="0"/>
              <a:t>implica observar la duración de las tareas críticas y también de las no críticas.           </a:t>
            </a:r>
            <a:r>
              <a:rPr lang="es-MX" sz="1400" i="1" dirty="0">
                <a:solidFill>
                  <a:schemeClr val="accent6">
                    <a:lumMod val="75000"/>
                  </a:schemeClr>
                </a:solidFill>
              </a:rPr>
              <a:t>Ejemplo de una campaña de mercado </a:t>
            </a:r>
            <a:endParaRPr lang="es-ES_tradnl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08AB880-0870-D54D-AE8F-95F82D2A8E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941" y="3854183"/>
            <a:ext cx="5612765" cy="29476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26AE135-52C0-CD46-89BC-40F5B6E9A1D7}"/>
              </a:ext>
            </a:extLst>
          </p:cNvPr>
          <p:cNvSpPr txBox="1"/>
          <p:nvPr/>
        </p:nvSpPr>
        <p:spPr>
          <a:xfrm>
            <a:off x="1159536" y="4396908"/>
            <a:ext cx="6209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600" dirty="0"/>
              <a:t>Método de la Ruta Crítica (CPM)</a:t>
            </a:r>
          </a:p>
        </p:txBody>
      </p:sp>
    </p:spTree>
    <p:extLst>
      <p:ext uri="{BB962C8B-B14F-4D97-AF65-F5344CB8AC3E}">
        <p14:creationId xmlns:p14="http://schemas.microsoft.com/office/powerpoint/2010/main" val="8417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C28A17B-56C5-0849-8095-FAED00718DD5}"/>
              </a:ext>
            </a:extLst>
          </p:cNvPr>
          <p:cNvSpPr txBox="1"/>
          <p:nvPr/>
        </p:nvSpPr>
        <p:spPr>
          <a:xfrm>
            <a:off x="509451" y="366453"/>
            <a:ext cx="6858000" cy="2564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 </a:t>
            </a:r>
            <a:r>
              <a:rPr lang="es-MX" sz="1800" b="1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diagrama de PERT</a:t>
            </a: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(técnica de revisión y evaluación de proyectos)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Herramienta de gestión para la </a:t>
            </a:r>
            <a:r>
              <a:rPr lang="es-MX" sz="1800" b="1" dirty="0">
                <a:solidFill>
                  <a:srgbClr val="C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representación visual del plan</a:t>
            </a: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1950 por la Marina de EUA para manejar complejos proyectos militares.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rgbClr val="C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diagrama PERT: </a:t>
            </a: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la red de tareas interconectadas (secuencia y  duración) de las actividades del proyecto.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 tarea está representada por un nodo y las flechas entre los nodos representan la dependencia entre las tareas. 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5D4A5E-929E-6240-824E-8C5093E61B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0" y="2956679"/>
            <a:ext cx="7146789" cy="382317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C34923E-8899-174F-8FB9-F941E1D5AC9B}"/>
              </a:ext>
            </a:extLst>
          </p:cNvPr>
          <p:cNvSpPr txBox="1"/>
          <p:nvPr/>
        </p:nvSpPr>
        <p:spPr>
          <a:xfrm>
            <a:off x="116160" y="3798996"/>
            <a:ext cx="1764891" cy="1695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MX" sz="14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Muestra la secuencia de </a:t>
            </a:r>
            <a:r>
              <a:rPr lang="es-MX" sz="1400" b="1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tareas necesarias </a:t>
            </a:r>
            <a:r>
              <a:rPr lang="es-MX" sz="14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completar un proyecto y ayuda a identificar </a:t>
            </a:r>
            <a:r>
              <a:rPr lang="es-MX" sz="1400" b="1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ruta crítica </a:t>
            </a:r>
            <a:r>
              <a:rPr lang="es-MX" sz="1400" dirty="0">
                <a:solidFill>
                  <a:srgbClr val="19191A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tareas que no pueden retrasarse.</a:t>
            </a:r>
            <a:endParaRPr lang="es-MX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02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849D4E-35D9-864A-8272-8F0BBDD243E7}"/>
              </a:ext>
            </a:extLst>
          </p:cNvPr>
          <p:cNvSpPr txBox="1"/>
          <p:nvPr/>
        </p:nvSpPr>
        <p:spPr>
          <a:xfrm>
            <a:off x="548640" y="372148"/>
            <a:ext cx="6400800" cy="6006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s-MX" sz="14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Recomendaciones para el desarrollo del proyecto</a:t>
            </a:r>
          </a:p>
          <a:p>
            <a:pPr>
              <a:lnSpc>
                <a:spcPct val="115000"/>
              </a:lnSpc>
            </a:pP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Deben asegurar que se tenga en el proyecto una distribución equitativa de tareas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Asegurar que cada miembro del equipo tenga responsabilidades claras y equilibradas para evitar sobrecarga de trabajo.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Realizar reuniones periódicas de seguimiento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Programar encuentros regulares para revisar avances y resolver problemas a tiempo.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Hacer uso de herramientas colaborativas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Aprovechar plataformas como Trello, Google Drive o Asana para facilitar la organización y el control de tareas.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Comunicación efectiva en la Gestión de conflictos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Establecer reglas claras para la toma de decisiones y la resolución de desacuerdos dentro del equipo.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Claridad en los entregables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Definir desde el inicio los productos esperados en cada fase del proyecto.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Planear una gestión eficiente del tiempo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Asignar tiempos realistas a cada tarea y evitar dejar actividades para el último momento.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Autocapacitación y aprendizaje continuo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Buscar información adicional y capacitarse en herramientas que faciliten el desarrollo del proyecto.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Promover una ética profesional y trabajo en equipo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Mantener un ambiente de respeto y profesionalismo dentro del equipo.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Flexibilidad y adaptación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Estar preparados para ajustar el plan ante imprevistos o nuevas oportunidades de mejora.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4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Comunicación clara y efectiva</a:t>
            </a:r>
            <a:r>
              <a:rPr lang="es-MX" sz="14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Utilizar canales formales de comunicación y asegurarse de que todos los miembros estén alineados con los objetivos y avances.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559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8AAB3D-BE34-4B43-A155-5BCD3322440A}"/>
              </a:ext>
            </a:extLst>
          </p:cNvPr>
          <p:cNvSpPr txBox="1"/>
          <p:nvPr/>
        </p:nvSpPr>
        <p:spPr>
          <a:xfrm>
            <a:off x="404949" y="622678"/>
            <a:ext cx="7654834" cy="4842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evaluar el trabajo y estimular las competencias de los grupos, se establecerán criterios de seguimiento y de evaluación basados en criterios que reflejen equidad y que le dan dimensión al esfuerzo a realizar.</a:t>
            </a:r>
          </a:p>
          <a:p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135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Criterios de Evaluación</a:t>
            </a:r>
          </a:p>
          <a:p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Definición del Proyecto (15%)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Claridad en la identificación del problema u oportunidad.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Justificación del proyecto.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Objetivos bien definidos.</a:t>
            </a: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 Factibilidad (</a:t>
            </a:r>
            <a:r>
              <a:rPr lang="es-MX" sz="1200" b="1" dirty="0"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técnico, económico y financiero (aproximación).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Evaluación de alternativas.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Fuentes de financiamiento.</a:t>
            </a: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Planificación y Organización (15%)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Uso adecuado del diagrama de Gantt. Scrum, Kanban, Ruta Crítica, PERT, etc.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Correcta aplicación de la matriz RACI.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Ejecución y Desarrollo (20%)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Cumplimiento de plazos y entregables.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 de la metodología de formulación de proyectos.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Calidad y coherencia en la documentación del proceso.</a:t>
            </a:r>
          </a:p>
        </p:txBody>
      </p:sp>
    </p:spTree>
    <p:extLst>
      <p:ext uri="{BB962C8B-B14F-4D97-AF65-F5344CB8AC3E}">
        <p14:creationId xmlns:p14="http://schemas.microsoft.com/office/powerpoint/2010/main" val="2673518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D50486D-0586-664E-8E43-D0420733B910}"/>
              </a:ext>
            </a:extLst>
          </p:cNvPr>
          <p:cNvSpPr txBox="1"/>
          <p:nvPr/>
        </p:nvSpPr>
        <p:spPr>
          <a:xfrm>
            <a:off x="627017" y="497428"/>
            <a:ext cx="6230983" cy="589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 Evaluación y Cierre (15%)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 resultados y cumplimiento de objetivos.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Presentación clara de conclusiones y recomendaciones.</a:t>
            </a:r>
          </a:p>
          <a:p>
            <a:pPr lvl="0">
              <a:lnSpc>
                <a:spcPct val="115000"/>
              </a:lnSpc>
              <a:tabLst>
                <a:tab pos="457200" algn="l"/>
              </a:tabLst>
            </a:pPr>
            <a:endParaRPr lang="es-MX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s-MX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 </a:t>
            </a: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Presentación Final y Reporte (10%)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Calidad del documento entregado (estructura, ortografía, claridad).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Uso de esquemas, cuadros y gráficos.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Exposición oral clara y profesional.</a:t>
            </a: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MX" sz="1200" dirty="0"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Calificación de asistentes en clase</a:t>
            </a:r>
            <a:endParaRPr lang="es-MX" sz="1200" dirty="0">
              <a:effectLst/>
              <a:latin typeface="Helvetica Neue" panose="0200050300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135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la finalidad de estimular el desempeño de los grupos</a:t>
            </a:r>
          </a:p>
          <a:p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Evaluación por pares (10% extra opcional):</a:t>
            </a: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Cada equipo evalúa a otro considerando el cumplimiento de los criterios.</a:t>
            </a:r>
            <a:b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Bonus por innovación (5% extra):</a:t>
            </a: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otorga un puntaje adicional a los equipos que presenten ideas creativas y novedosas en su proyecto.</a:t>
            </a:r>
            <a:b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Autoevaluación (5% extra):</a:t>
            </a: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Cada equipo reflexiona sobre su desempeño y lo justifica.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s-MX" sz="1200" dirty="0">
              <a:latin typeface="Helvetica Neue" panose="02000503000000020004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MX" sz="1200" b="1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Participación (5% extra): </a:t>
            </a: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Asistencia, tareas y participación en clases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1200" dirty="0">
                <a:solidFill>
                  <a:srgbClr val="C00000"/>
                </a:solidFill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NOTA: </a:t>
            </a:r>
            <a:r>
              <a:rPr lang="es-MX" sz="1200" dirty="0">
                <a:effectLst/>
                <a:latin typeface="Helvetica Neue" panose="0200050300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Varias son las habilidades suaves que se están contemplando en este ejercicio, toda vez que este método de conocer y aprender los diversos elementos que integra la “Gestión de Proyectos” busca promover el trabajo en equipo, la organización, el cumplimiento de plazos y la entrega de productos de calidad. </a:t>
            </a:r>
            <a:endParaRPr lang="es-MX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157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</TotalTime>
  <Words>2116</Words>
  <Application>Microsoft Macintosh PowerPoint</Application>
  <PresentationFormat>Presentación en pantalla (4:3)</PresentationFormat>
  <Paragraphs>234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9" baseType="lpstr">
      <vt:lpstr>Arial</vt:lpstr>
      <vt:lpstr>Calibri</vt:lpstr>
      <vt:lpstr>Calibri Light</vt:lpstr>
      <vt:lpstr>Courier New</vt:lpstr>
      <vt:lpstr>Google Sans</vt:lpstr>
      <vt:lpstr>Helvetica</vt:lpstr>
      <vt:lpstr>Helvetica Neue</vt:lpstr>
      <vt:lpstr>Symbol</vt:lpstr>
      <vt:lpstr>TT_Norms_Pro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J. Reyes Herrera</dc:creator>
  <cp:lastModifiedBy>Santiago J. Reyes Herrera</cp:lastModifiedBy>
  <cp:revision>8</cp:revision>
  <dcterms:created xsi:type="dcterms:W3CDTF">2025-03-09T20:41:09Z</dcterms:created>
  <dcterms:modified xsi:type="dcterms:W3CDTF">2025-03-10T04:53:24Z</dcterms:modified>
</cp:coreProperties>
</file>